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C0F3D6-EF84-4006-A45E-7AF172F81DD7}">
  <a:tblStyle styleId="{7FC0F3D6-EF84-4006-A45E-7AF172F81DD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slide" Target="slides/slide18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b56e54299_0_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b56e54299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8b56e54299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90ac0de236_0_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90ac0de236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90ac0de236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90ac0de236_0_4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90ac0de236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90ac0de236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90ac0de23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90ac0de236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0ac0de236_0_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0ac0de236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90ac0de236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0ac0de236_0_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0ac0de236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90ac0de236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0edb35b2b_2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0edb35b2b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90edb35b2b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90edb35b2b_2_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90edb35b2b_2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90edb35b2b_2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8b56e54299_0_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8b56e54299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8b56e54299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1"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rebuchet MS"/>
              <a:buNone/>
              <a:defRPr b="1" i="0"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b="1"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自訂版面配置">
  <p:cSld name="自訂版面配置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3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609600" y="1803400"/>
            <a:ext cx="8153400" cy="43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 txBox="1"/>
          <p:nvPr>
            <p:ph type="title"/>
          </p:nvPr>
        </p:nvSpPr>
        <p:spPr>
          <a:xfrm>
            <a:off x="1907704" y="3170241"/>
            <a:ext cx="55740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952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Trebuchet MS"/>
              <a:buNone/>
            </a:pPr>
            <a:r>
              <a:rPr b="0" lang="en-US">
                <a:solidFill>
                  <a:srgbClr val="000000"/>
                </a:solidFill>
                <a:highlight>
                  <a:srgbClr val="FFFFFF"/>
                </a:highlight>
              </a:rPr>
              <a:t>Portal A</a:t>
            </a:r>
            <a:r>
              <a:rPr b="0" lang="en-US" sz="3000">
                <a:solidFill>
                  <a:srgbClr val="000000"/>
                </a:solidFill>
                <a:highlight>
                  <a:srgbClr val="FFFFFF"/>
                </a:highlight>
              </a:rPr>
              <a:t>rchitecture Description</a:t>
            </a:r>
            <a:endParaRPr sz="3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5407801" y="5863638"/>
            <a:ext cx="3736200" cy="685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2267744" y="2564904"/>
            <a:ext cx="4857750" cy="20431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 txBox="1"/>
          <p:nvPr>
            <p:ph type="title"/>
          </p:nvPr>
        </p:nvSpPr>
        <p:spPr>
          <a:xfrm>
            <a:off x="2771800" y="1052736"/>
            <a:ext cx="4005039" cy="932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0" rtl="0" algn="ctr">
              <a:lnSpc>
                <a:spcPct val="1174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Arial"/>
              <a:buNone/>
            </a:pPr>
            <a:r>
              <a:rPr lang="en-US" sz="4050"/>
              <a:t>NVIDIA DGX-1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100"/>
              <a:t>AI </a:t>
            </a:r>
            <a:r>
              <a:rPr b="0" lang="en-US" sz="2100">
                <a:latin typeface="Arial"/>
                <a:ea typeface="Arial"/>
                <a:cs typeface="Arial"/>
                <a:sym typeface="Arial"/>
              </a:rPr>
              <a:t>研究主要利器</a:t>
            </a:r>
            <a:endParaRPr sz="2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50068" y="4519201"/>
            <a:ext cx="8043863" cy="1124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1925">
            <a:noAutofit/>
          </a:bodyPr>
          <a:lstStyle/>
          <a:p>
            <a:pPr indent="0" lvl="0" marL="85248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深度學習的最快途徑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75" marR="22860" rtl="0" algn="just">
              <a:lnSpc>
                <a:spcPct val="102200"/>
              </a:lnSpc>
              <a:spcBef>
                <a:spcPts val="907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若您規劃在公司裡實作人工智慧，則須謹慎選擇並 整合複雜的應用軟體和硬體。NVIDIA</a:t>
            </a:r>
            <a:r>
              <a:rPr baseline="30000"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®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DGX-1</a:t>
            </a:r>
            <a:r>
              <a:rPr baseline="30000"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™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透過立即可用的解決方案加快您的計畫，讓您可以在數小 時內獲得見解，而非數週或數個月。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800100" y="1257300"/>
            <a:ext cx="3600450" cy="372189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DGX-1 主機規格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(</a:t>
            </a:r>
            <a:r>
              <a:rPr lang="en-US"/>
              <a:t>NVIDIA DGX-1</a:t>
            </a:r>
            <a:br>
              <a:rPr lang="en-US"/>
            </a:br>
            <a:r>
              <a:rPr lang="en-US"/>
              <a:t>規格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一張含有 坐, 銀色, 手機, 停車 的圖片&#10;&#10;自動產生的描述" id="116" name="Google Shape;11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6150" y="947951"/>
            <a:ext cx="3238650" cy="52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2680673" y="734050"/>
            <a:ext cx="4378200" cy="9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95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/>
              <a:t>DGX-1</a:t>
            </a:r>
            <a:r>
              <a:rPr b="0" lang="en-US" sz="3000">
                <a:latin typeface="Arial"/>
                <a:ea typeface="Arial"/>
                <a:cs typeface="Arial"/>
                <a:sym typeface="Arial"/>
              </a:rPr>
              <a:t>的強大硬體組件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4050791" y="1883664"/>
            <a:ext cx="5090922" cy="39959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431312" y="1883680"/>
            <a:ext cx="3305100" cy="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NVIDIA TESLA V100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spcBef>
                <a:spcPts val="34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第一個整合專為人工智慧量身打造之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Tensor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spcBef>
                <a:spcPts val="19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核心技術的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架構。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431312" y="2711211"/>
            <a:ext cx="3619500" cy="12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lnSpc>
                <a:spcPct val="1185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NEXT GENERATION NVIDIA NVLINK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230505" rtl="0" algn="l">
              <a:lnSpc>
                <a:spcPct val="122814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每個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的高速互連速度每秒達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300 GB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，  比目前的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PCIe Gen3 x16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互連速度快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倍。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525" marR="0" rtl="0" algn="l">
              <a:spcBef>
                <a:spcPts val="1541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雙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Intel Xeon CPU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spcBef>
                <a:spcPts val="19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針對開機、儲存空間管理和深度學習架構協調。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431312" y="4151391"/>
            <a:ext cx="3461400" cy="14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QUAD EDR IB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lnSpc>
                <a:spcPct val="118592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兼具高頻寬與低延遲特性，通訊速度每秒共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525" marR="0" rtl="0" algn="l">
              <a:lnSpc>
                <a:spcPct val="1185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800 GB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5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81512" y="1899873"/>
            <a:ext cx="280511" cy="246220"/>
          </a:xfrm>
          <a:custGeom>
            <a:rect b="b" l="l" r="r" t="t"/>
            <a:pathLst>
              <a:path extrusionOk="0" h="328294" w="374015">
                <a:moveTo>
                  <a:pt x="186744" y="0"/>
                </a:moveTo>
                <a:lnTo>
                  <a:pt x="137100" y="5863"/>
                </a:lnTo>
                <a:lnTo>
                  <a:pt x="92491" y="22411"/>
                </a:lnTo>
                <a:lnTo>
                  <a:pt x="54696" y="48079"/>
                </a:lnTo>
                <a:lnTo>
                  <a:pt x="25496" y="81300"/>
                </a:lnTo>
                <a:lnTo>
                  <a:pt x="6670" y="120511"/>
                </a:lnTo>
                <a:lnTo>
                  <a:pt x="0" y="164147"/>
                </a:lnTo>
                <a:lnTo>
                  <a:pt x="6670" y="207787"/>
                </a:lnTo>
                <a:lnTo>
                  <a:pt x="25496" y="246999"/>
                </a:lnTo>
                <a:lnTo>
                  <a:pt x="54696" y="280220"/>
                </a:lnTo>
                <a:lnTo>
                  <a:pt x="92491" y="305886"/>
                </a:lnTo>
                <a:lnTo>
                  <a:pt x="137100" y="322432"/>
                </a:lnTo>
                <a:lnTo>
                  <a:pt x="186744" y="328295"/>
                </a:lnTo>
                <a:lnTo>
                  <a:pt x="236388" y="322432"/>
                </a:lnTo>
                <a:lnTo>
                  <a:pt x="280997" y="305886"/>
                </a:lnTo>
                <a:lnTo>
                  <a:pt x="318792" y="280220"/>
                </a:lnTo>
                <a:lnTo>
                  <a:pt x="347991" y="246999"/>
                </a:lnTo>
                <a:lnTo>
                  <a:pt x="366817" y="207787"/>
                </a:lnTo>
                <a:lnTo>
                  <a:pt x="373487" y="164147"/>
                </a:lnTo>
                <a:lnTo>
                  <a:pt x="366817" y="120511"/>
                </a:lnTo>
                <a:lnTo>
                  <a:pt x="347991" y="81300"/>
                </a:lnTo>
                <a:lnTo>
                  <a:pt x="318792" y="48079"/>
                </a:lnTo>
                <a:lnTo>
                  <a:pt x="280997" y="22411"/>
                </a:lnTo>
                <a:lnTo>
                  <a:pt x="236388" y="5863"/>
                </a:lnTo>
                <a:lnTo>
                  <a:pt x="186744" y="0"/>
                </a:lnTo>
                <a:close/>
              </a:path>
            </a:pathLst>
          </a:custGeom>
          <a:solidFill>
            <a:srgbClr val="76B9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66801" y="1901968"/>
            <a:ext cx="1092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91979" y="2718813"/>
            <a:ext cx="280511" cy="246221"/>
          </a:xfrm>
          <a:custGeom>
            <a:rect b="b" l="l" r="r" t="t"/>
            <a:pathLst>
              <a:path extrusionOk="0" h="328294" w="374015">
                <a:moveTo>
                  <a:pt x="186744" y="0"/>
                </a:moveTo>
                <a:lnTo>
                  <a:pt x="137100" y="5862"/>
                </a:lnTo>
                <a:lnTo>
                  <a:pt x="92490" y="22408"/>
                </a:lnTo>
                <a:lnTo>
                  <a:pt x="54696" y="48074"/>
                </a:lnTo>
                <a:lnTo>
                  <a:pt x="25496" y="81295"/>
                </a:lnTo>
                <a:lnTo>
                  <a:pt x="6670" y="120507"/>
                </a:lnTo>
                <a:lnTo>
                  <a:pt x="0" y="164147"/>
                </a:lnTo>
                <a:lnTo>
                  <a:pt x="6670" y="207783"/>
                </a:lnTo>
                <a:lnTo>
                  <a:pt x="25496" y="246994"/>
                </a:lnTo>
                <a:lnTo>
                  <a:pt x="54696" y="280215"/>
                </a:lnTo>
                <a:lnTo>
                  <a:pt x="92490" y="305883"/>
                </a:lnTo>
                <a:lnTo>
                  <a:pt x="137100" y="322431"/>
                </a:lnTo>
                <a:lnTo>
                  <a:pt x="186744" y="328295"/>
                </a:lnTo>
                <a:lnTo>
                  <a:pt x="236388" y="322431"/>
                </a:lnTo>
                <a:lnTo>
                  <a:pt x="280997" y="305883"/>
                </a:lnTo>
                <a:lnTo>
                  <a:pt x="318792" y="280215"/>
                </a:lnTo>
                <a:lnTo>
                  <a:pt x="347991" y="246994"/>
                </a:lnTo>
                <a:lnTo>
                  <a:pt x="366817" y="207783"/>
                </a:lnTo>
                <a:lnTo>
                  <a:pt x="373487" y="164147"/>
                </a:lnTo>
                <a:lnTo>
                  <a:pt x="366817" y="120507"/>
                </a:lnTo>
                <a:lnTo>
                  <a:pt x="347991" y="81295"/>
                </a:lnTo>
                <a:lnTo>
                  <a:pt x="318792" y="48074"/>
                </a:lnTo>
                <a:lnTo>
                  <a:pt x="280997" y="22408"/>
                </a:lnTo>
                <a:lnTo>
                  <a:pt x="236388" y="5862"/>
                </a:lnTo>
                <a:lnTo>
                  <a:pt x="186744" y="0"/>
                </a:lnTo>
                <a:close/>
              </a:path>
            </a:pathLst>
          </a:custGeom>
          <a:solidFill>
            <a:srgbClr val="76B9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177268" y="2720356"/>
            <a:ext cx="1092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91978" y="3643404"/>
            <a:ext cx="280511" cy="246221"/>
          </a:xfrm>
          <a:custGeom>
            <a:rect b="b" l="l" r="r" t="t"/>
            <a:pathLst>
              <a:path extrusionOk="0" h="328295" w="374015">
                <a:moveTo>
                  <a:pt x="186743" y="0"/>
                </a:moveTo>
                <a:lnTo>
                  <a:pt x="137099" y="5863"/>
                </a:lnTo>
                <a:lnTo>
                  <a:pt x="92490" y="22411"/>
                </a:lnTo>
                <a:lnTo>
                  <a:pt x="54695" y="48079"/>
                </a:lnTo>
                <a:lnTo>
                  <a:pt x="25495" y="81300"/>
                </a:lnTo>
                <a:lnTo>
                  <a:pt x="6670" y="120511"/>
                </a:lnTo>
                <a:lnTo>
                  <a:pt x="0" y="164147"/>
                </a:lnTo>
                <a:lnTo>
                  <a:pt x="6670" y="207783"/>
                </a:lnTo>
                <a:lnTo>
                  <a:pt x="25495" y="246994"/>
                </a:lnTo>
                <a:lnTo>
                  <a:pt x="54695" y="280215"/>
                </a:lnTo>
                <a:lnTo>
                  <a:pt x="92490" y="305883"/>
                </a:lnTo>
                <a:lnTo>
                  <a:pt x="137099" y="322431"/>
                </a:lnTo>
                <a:lnTo>
                  <a:pt x="186743" y="328295"/>
                </a:lnTo>
                <a:lnTo>
                  <a:pt x="236387" y="322431"/>
                </a:lnTo>
                <a:lnTo>
                  <a:pt x="280996" y="305883"/>
                </a:lnTo>
                <a:lnTo>
                  <a:pt x="318790" y="280215"/>
                </a:lnTo>
                <a:lnTo>
                  <a:pt x="347990" y="246994"/>
                </a:lnTo>
                <a:lnTo>
                  <a:pt x="366816" y="207783"/>
                </a:lnTo>
                <a:lnTo>
                  <a:pt x="373486" y="164147"/>
                </a:lnTo>
                <a:lnTo>
                  <a:pt x="366816" y="120511"/>
                </a:lnTo>
                <a:lnTo>
                  <a:pt x="347990" y="81300"/>
                </a:lnTo>
                <a:lnTo>
                  <a:pt x="318790" y="48079"/>
                </a:lnTo>
                <a:lnTo>
                  <a:pt x="280996" y="22411"/>
                </a:lnTo>
                <a:lnTo>
                  <a:pt x="236387" y="5863"/>
                </a:lnTo>
                <a:lnTo>
                  <a:pt x="186743" y="0"/>
                </a:lnTo>
                <a:close/>
              </a:path>
            </a:pathLst>
          </a:custGeom>
          <a:solidFill>
            <a:srgbClr val="76B9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77267" y="3644489"/>
            <a:ext cx="1092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91979" y="4411310"/>
            <a:ext cx="280511" cy="246221"/>
          </a:xfrm>
          <a:custGeom>
            <a:rect b="b" l="l" r="r" t="t"/>
            <a:pathLst>
              <a:path extrusionOk="0" h="328295" w="374015">
                <a:moveTo>
                  <a:pt x="186743" y="0"/>
                </a:moveTo>
                <a:lnTo>
                  <a:pt x="137099" y="5862"/>
                </a:lnTo>
                <a:lnTo>
                  <a:pt x="92490" y="22408"/>
                </a:lnTo>
                <a:lnTo>
                  <a:pt x="54695" y="48074"/>
                </a:lnTo>
                <a:lnTo>
                  <a:pt x="25495" y="81295"/>
                </a:lnTo>
                <a:lnTo>
                  <a:pt x="6670" y="120507"/>
                </a:lnTo>
                <a:lnTo>
                  <a:pt x="0" y="164147"/>
                </a:lnTo>
                <a:lnTo>
                  <a:pt x="6670" y="207783"/>
                </a:lnTo>
                <a:lnTo>
                  <a:pt x="25495" y="246994"/>
                </a:lnTo>
                <a:lnTo>
                  <a:pt x="54695" y="280215"/>
                </a:lnTo>
                <a:lnTo>
                  <a:pt x="92490" y="305883"/>
                </a:lnTo>
                <a:lnTo>
                  <a:pt x="137099" y="322431"/>
                </a:lnTo>
                <a:lnTo>
                  <a:pt x="186743" y="328294"/>
                </a:lnTo>
                <a:lnTo>
                  <a:pt x="236387" y="322431"/>
                </a:lnTo>
                <a:lnTo>
                  <a:pt x="280996" y="305883"/>
                </a:lnTo>
                <a:lnTo>
                  <a:pt x="318790" y="280215"/>
                </a:lnTo>
                <a:lnTo>
                  <a:pt x="347990" y="246994"/>
                </a:lnTo>
                <a:lnTo>
                  <a:pt x="366816" y="207783"/>
                </a:lnTo>
                <a:lnTo>
                  <a:pt x="373486" y="164147"/>
                </a:lnTo>
                <a:lnTo>
                  <a:pt x="366816" y="120507"/>
                </a:lnTo>
                <a:lnTo>
                  <a:pt x="347990" y="81295"/>
                </a:lnTo>
                <a:lnTo>
                  <a:pt x="318790" y="48074"/>
                </a:lnTo>
                <a:lnTo>
                  <a:pt x="280996" y="22408"/>
                </a:lnTo>
                <a:lnTo>
                  <a:pt x="236387" y="5862"/>
                </a:lnTo>
                <a:lnTo>
                  <a:pt x="186743" y="0"/>
                </a:lnTo>
                <a:close/>
              </a:path>
            </a:pathLst>
          </a:custGeom>
          <a:solidFill>
            <a:srgbClr val="76B9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177271" y="4412425"/>
            <a:ext cx="1092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>
            <a:off x="3246234" y="1141291"/>
            <a:ext cx="3558014" cy="4712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95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/>
              <a:t>NVIDIA-NVLINK</a:t>
            </a:r>
            <a:endParaRPr sz="3000"/>
          </a:p>
        </p:txBody>
      </p:sp>
      <p:sp>
        <p:nvSpPr>
          <p:cNvPr id="139" name="Google Shape;139;p19"/>
          <p:cNvSpPr/>
          <p:nvPr/>
        </p:nvSpPr>
        <p:spPr>
          <a:xfrm>
            <a:off x="0" y="2244851"/>
            <a:ext cx="4489704" cy="271348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4907947" y="2297049"/>
            <a:ext cx="4043363" cy="22881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noAutofit/>
          </a:bodyPr>
          <a:lstStyle/>
          <a:p>
            <a:pPr indent="0" lvl="0" marL="9525" marR="54769" rtl="0" algn="just">
              <a:lnSpc>
                <a:spcPct val="90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可以快速地處理大量數據。但是唯有當龐大數據 可以被源源不絕傳送至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，這項能力才可以徹底發 揮，而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PCIe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互連技術往往無法跟上節奏。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525" marR="3810" rtl="0" algn="l">
              <a:lnSpc>
                <a:spcPct val="90600"/>
              </a:lnSpc>
              <a:spcBef>
                <a:spcPts val="1451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為避免這樣的「交通壅塞」，我們針對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和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間，以及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間發明了更快速的互連技術，我們稱它 為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NVLink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525" marR="0" rtl="0" algn="just">
              <a:lnSpc>
                <a:spcPct val="113259"/>
              </a:lnSpc>
              <a:spcBef>
                <a:spcPts val="1294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這是全球首個針對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的高速互連技術。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525" marR="59531" rtl="0" algn="l">
              <a:lnSpc>
                <a:spcPct val="90000"/>
              </a:lnSpc>
              <a:spcBef>
                <a:spcPts val="71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NVIDIA NVLink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為下一世代的高效能運算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(HPC)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創造了 數據高速公路。比起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PCIe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，這項技術能讓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和 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CPU 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彼此交換數據的速度提升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至</a:t>
            </a: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12</a:t>
            </a: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倍之多。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4728448" y="2368030"/>
            <a:ext cx="120443" cy="12311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4729105" y="3089072"/>
            <a:ext cx="120443" cy="12311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4729105" y="3834766"/>
            <a:ext cx="120443" cy="12311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2352675" y="1385893"/>
            <a:ext cx="5027637" cy="4712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95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/>
              <a:t>DGX-1: </a:t>
            </a:r>
            <a:r>
              <a:rPr b="0" lang="en-US" sz="3000">
                <a:latin typeface="Arial"/>
                <a:ea typeface="Arial"/>
                <a:cs typeface="Arial"/>
                <a:sym typeface="Arial"/>
              </a:rPr>
              <a:t>比</a:t>
            </a:r>
            <a:r>
              <a:rPr lang="en-US" sz="3000"/>
              <a:t>CPU</a:t>
            </a:r>
            <a:r>
              <a:rPr b="0" lang="en-US" sz="3000">
                <a:latin typeface="Arial"/>
                <a:ea typeface="Arial"/>
                <a:cs typeface="Arial"/>
                <a:sym typeface="Arial"/>
              </a:rPr>
              <a:t>運算快</a:t>
            </a:r>
            <a:r>
              <a:rPr lang="en-US" sz="3000"/>
              <a:t>96</a:t>
            </a:r>
            <a:r>
              <a:rPr b="0" lang="en-US" sz="3000">
                <a:latin typeface="Arial"/>
                <a:ea typeface="Arial"/>
                <a:cs typeface="Arial"/>
                <a:sym typeface="Arial"/>
              </a:rPr>
              <a:t>倍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9" name="Google Shape;149;p20"/>
          <p:cNvGraphicFramePr/>
          <p:nvPr/>
        </p:nvGraphicFramePr>
        <p:xfrm>
          <a:off x="1375905" y="21650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{7FC0F3D6-EF84-4006-A45E-7AF172F81DD7}</a:tableStyleId>
              </a:tblPr>
              <a:tblGrid>
                <a:gridCol w="141925"/>
                <a:gridCol w="6147900"/>
                <a:gridCol w="483875"/>
              </a:tblGrid>
              <a:tr h="16477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 hMerge="1"/>
                <a:tc hMerge="1"/>
              </a:tr>
              <a:tr h="535450">
                <a:tc gridSpan="2">
                  <a:txBody>
                    <a:bodyPr/>
                    <a:lstStyle/>
                    <a:p>
                      <a:pPr indent="0" lvl="0" marL="0" marR="207009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7.4 hours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45725" marB="0" marR="0" marL="0">
                    <a:lnL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76B9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/>
                </a:tc>
              </a:tr>
              <a:tr h="133682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 hMerge="1"/>
                <a:tc hMerge="1"/>
              </a:tr>
              <a:tr h="535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2457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aseline="30000" lang="en-US" sz="2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711 hours	</a:t>
                      </a:r>
                      <a:r>
                        <a:rPr lang="en-US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(almost one month)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59550" marB="0" marR="0" marL="0"/>
                </a:tc>
                <a:tc hMerge="1"/>
              </a:tr>
              <a:tr h="14597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rgbClr val="50505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50" name="Google Shape;150;p20"/>
          <p:cNvSpPr txBox="1"/>
          <p:nvPr/>
        </p:nvSpPr>
        <p:spPr>
          <a:xfrm>
            <a:off x="7480668" y="5040249"/>
            <a:ext cx="296228" cy="2173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96X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511119" y="2454783"/>
            <a:ext cx="487680" cy="2173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DGX-1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871843" y="5040249"/>
            <a:ext cx="6033611" cy="6444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noAutofit/>
          </a:bodyPr>
          <a:lstStyle/>
          <a:p>
            <a:pPr indent="0" lvl="0" marL="544354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1X	40X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11"/>
              </a:spcBef>
              <a:spcAft>
                <a:spcPts val="0"/>
              </a:spcAft>
              <a:buNone/>
            </a:pPr>
            <a:r>
              <a:t/>
            </a:r>
            <a:endParaRPr sz="1575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5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Workload: ResNet50, 90 epochs to solution | CPU Server: Dual Xeon E5-2699 v4, 2.6GHz</a:t>
            </a:r>
            <a:endParaRPr sz="1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312284" y="4247007"/>
            <a:ext cx="886778" cy="41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050">
            <a:noAutofit/>
          </a:bodyPr>
          <a:lstStyle/>
          <a:p>
            <a:pPr indent="263366" lvl="0" marL="9525" marR="3810" rtl="0" algn="l">
              <a:lnSpc>
                <a:spcPct val="1105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Dual  Socket CPU</a:t>
            </a:r>
            <a:endParaRPr sz="1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788" y="2990850"/>
            <a:ext cx="7210425" cy="8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2"/>
          <p:cNvPicPr preferRelativeResize="0"/>
          <p:nvPr/>
        </p:nvPicPr>
        <p:blipFill rotWithShape="1">
          <a:blip r:embed="rId3">
            <a:alphaModFix/>
          </a:blip>
          <a:srcRect b="14314" l="3812" r="5853" t="10621"/>
          <a:stretch/>
        </p:blipFill>
        <p:spPr>
          <a:xfrm>
            <a:off x="0" y="620700"/>
            <a:ext cx="9144000" cy="569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0625"/>
            <a:ext cx="9205850" cy="5959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0700"/>
            <a:ext cx="9144000" cy="59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0700"/>
            <a:ext cx="9144000" cy="598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0700"/>
            <a:ext cx="9144000" cy="59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0700"/>
            <a:ext cx="9144000" cy="60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>
            <p:ph type="title"/>
          </p:nvPr>
        </p:nvSpPr>
        <p:spPr>
          <a:xfrm>
            <a:off x="683568" y="3030525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實機運行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type="title"/>
          </p:nvPr>
        </p:nvSpPr>
        <p:spPr>
          <a:xfrm>
            <a:off x="-1801840" y="1659517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登入畫面</a:t>
            </a:r>
            <a:endParaRPr/>
          </a:p>
        </p:txBody>
      </p:sp>
      <p:pic>
        <p:nvPicPr>
          <p:cNvPr descr="一張含有 螢幕擷取畫面, 電腦 的圖片&#10;&#10;自動產生的描述" id="216" name="Google Shape;2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3028" y="2662436"/>
            <a:ext cx="4540549" cy="25360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一張含有 黑暗, 標誌, 街道 的圖片&#10;&#10;自動產生的描述" id="217" name="Google Shape;21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57" y="2662435"/>
            <a:ext cx="4443807" cy="253604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/>
          <p:nvPr/>
        </p:nvSpPr>
        <p:spPr>
          <a:xfrm>
            <a:off x="2698502" y="1659517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密碼修改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資源監測</a:t>
            </a:r>
            <a:endParaRPr/>
          </a:p>
        </p:txBody>
      </p:sp>
      <p:pic>
        <p:nvPicPr>
          <p:cNvPr descr="一張含有 立體 的圖片&#10;&#10;自動產生的描述" id="224" name="Google Shape;22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300" y="1495875"/>
            <a:ext cx="7928125" cy="45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實機運行</a:t>
            </a:r>
            <a:endParaRPr/>
          </a:p>
        </p:txBody>
      </p:sp>
      <p:pic>
        <p:nvPicPr>
          <p:cNvPr descr="一張含有 螢幕擷取畫面, 電腦 的圖片&#10;&#10;自動產生的描述" id="230" name="Google Shape;2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250" y="1553400"/>
            <a:ext cx="8135251" cy="467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>
            <p:ph type="title"/>
          </p:nvPr>
        </p:nvSpPr>
        <p:spPr>
          <a:xfrm>
            <a:off x="457200" y="620688"/>
            <a:ext cx="8229600" cy="79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" name="Google Shape;238;p32"/>
          <p:cNvGrpSpPr/>
          <p:nvPr/>
        </p:nvGrpSpPr>
        <p:grpSpPr>
          <a:xfrm>
            <a:off x="1225" y="1280400"/>
            <a:ext cx="9141525" cy="4457700"/>
            <a:chOff x="0" y="0"/>
            <a:chExt cx="12188700" cy="5943600"/>
          </a:xfrm>
        </p:grpSpPr>
        <p:sp>
          <p:nvSpPr>
            <p:cNvPr id="239" name="Google Shape;239;p32"/>
            <p:cNvSpPr/>
            <p:nvPr/>
          </p:nvSpPr>
          <p:spPr>
            <a:xfrm>
              <a:off x="0" y="0"/>
              <a:ext cx="12188700" cy="59436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211836" y="4437938"/>
              <a:ext cx="3975900" cy="12831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32"/>
          <p:cNvSpPr txBox="1"/>
          <p:nvPr>
            <p:ph type="title"/>
          </p:nvPr>
        </p:nvSpPr>
        <p:spPr>
          <a:xfrm>
            <a:off x="457198" y="4623796"/>
            <a:ext cx="55743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noAutofit/>
          </a:bodyPr>
          <a:lstStyle/>
          <a:p>
            <a:pPr indent="0" lvl="0" marL="9525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Trebuchet MS"/>
              <a:buNone/>
            </a:pPr>
            <a:r>
              <a:rPr lang="en-US" sz="3450">
                <a:solidFill>
                  <a:srgbClr val="FFFFFF"/>
                </a:solidFill>
              </a:rPr>
              <a:t>THANKS FOR WATCHING</a:t>
            </a:r>
            <a:endParaRPr sz="3450"/>
          </a:p>
        </p:txBody>
      </p:sp>
      <p:sp>
        <p:nvSpPr>
          <p:cNvPr id="242" name="Google Shape;242;p32"/>
          <p:cNvSpPr/>
          <p:nvPr/>
        </p:nvSpPr>
        <p:spPr>
          <a:xfrm>
            <a:off x="7385725" y="5882800"/>
            <a:ext cx="1548000" cy="572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